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2" r:id="rId2"/>
  </p:sldMasterIdLst>
  <p:notesMasterIdLst>
    <p:notesMasterId r:id="rId22"/>
  </p:notesMasterIdLst>
  <p:handoutMasterIdLst>
    <p:handoutMasterId r:id="rId23"/>
  </p:handoutMasterIdLst>
  <p:sldIdLst>
    <p:sldId id="285" r:id="rId3"/>
    <p:sldId id="290" r:id="rId4"/>
    <p:sldId id="294" r:id="rId5"/>
    <p:sldId id="296" r:id="rId6"/>
    <p:sldId id="295" r:id="rId7"/>
    <p:sldId id="282" r:id="rId8"/>
    <p:sldId id="270" r:id="rId9"/>
    <p:sldId id="259" r:id="rId10"/>
    <p:sldId id="274" r:id="rId11"/>
    <p:sldId id="291" r:id="rId12"/>
    <p:sldId id="280" r:id="rId13"/>
    <p:sldId id="293" r:id="rId14"/>
    <p:sldId id="278" r:id="rId15"/>
    <p:sldId id="289" r:id="rId16"/>
    <p:sldId id="276" r:id="rId17"/>
    <p:sldId id="281" r:id="rId18"/>
    <p:sldId id="297" r:id="rId19"/>
    <p:sldId id="260" r:id="rId20"/>
    <p:sldId id="292"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aret Wrobel" initials="MW" lastIdx="17" clrIdx="0">
    <p:extLst>
      <p:ext uri="{19B8F6BF-5375-455C-9EA6-DF929625EA0E}">
        <p15:presenceInfo xmlns:p15="http://schemas.microsoft.com/office/powerpoint/2012/main" userId="S-1-5-21-660611534-1197760303-1947940980-70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837" autoAdjust="0"/>
  </p:normalViewPr>
  <p:slideViewPr>
    <p:cSldViewPr snapToGrid="0">
      <p:cViewPr varScale="1">
        <p:scale>
          <a:sx n="111" d="100"/>
          <a:sy n="111" d="100"/>
        </p:scale>
        <p:origin x="510" y="114"/>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76B555-8080-490B-9780-5D36A575F36D}" type="datetimeFigureOut">
              <a:rPr lang="en-US" smtClean="0"/>
              <a:t>11/15/2021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2FEE3E-1DF7-4B92-B3E5-96128754C363}" type="slidenum">
              <a:rPr lang="en-US" smtClean="0"/>
              <a:t>‹#›</a:t>
            </a:fld>
            <a:endParaRPr lang="en-US" dirty="0"/>
          </a:p>
        </p:txBody>
      </p:sp>
    </p:spTree>
    <p:extLst>
      <p:ext uri="{BB962C8B-B14F-4D97-AF65-F5344CB8AC3E}">
        <p14:creationId xmlns:p14="http://schemas.microsoft.com/office/powerpoint/2010/main" val="118523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22C778-BB13-470B-BDD6-77D7298E9CCC}" type="datetimeFigureOut">
              <a:rPr lang="en-US" smtClean="0"/>
              <a:t>11/15/2021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3EEA65-EB16-471F-A19E-900AA86AC5D7}" type="slidenum">
              <a:rPr lang="en-US" smtClean="0"/>
              <a:t>‹#›</a:t>
            </a:fld>
            <a:endParaRPr lang="en-US" dirty="0"/>
          </a:p>
        </p:txBody>
      </p:sp>
    </p:spTree>
    <p:extLst>
      <p:ext uri="{BB962C8B-B14F-4D97-AF65-F5344CB8AC3E}">
        <p14:creationId xmlns:p14="http://schemas.microsoft.com/office/powerpoint/2010/main" val="412269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8</a:t>
            </a:fld>
            <a:endParaRPr lang="en-US" dirty="0"/>
          </a:p>
        </p:txBody>
      </p:sp>
    </p:spTree>
    <p:extLst>
      <p:ext uri="{BB962C8B-B14F-4D97-AF65-F5344CB8AC3E}">
        <p14:creationId xmlns:p14="http://schemas.microsoft.com/office/powerpoint/2010/main" val="397007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EEA65-EB16-471F-A19E-900AA86AC5D7}" type="slidenum">
              <a:rPr lang="en-US" smtClean="0"/>
              <a:t>9</a:t>
            </a:fld>
            <a:endParaRPr lang="en-US" dirty="0"/>
          </a:p>
        </p:txBody>
      </p:sp>
    </p:spTree>
    <p:extLst>
      <p:ext uri="{BB962C8B-B14F-4D97-AF65-F5344CB8AC3E}">
        <p14:creationId xmlns:p14="http://schemas.microsoft.com/office/powerpoint/2010/main" val="3168362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EEA65-EB16-471F-A19E-900AA86AC5D7}" type="slidenum">
              <a:rPr lang="en-US" smtClean="0"/>
              <a:t>17</a:t>
            </a:fld>
            <a:endParaRPr lang="en-US" dirty="0"/>
          </a:p>
        </p:txBody>
      </p:sp>
    </p:spTree>
    <p:extLst>
      <p:ext uri="{BB962C8B-B14F-4D97-AF65-F5344CB8AC3E}">
        <p14:creationId xmlns:p14="http://schemas.microsoft.com/office/powerpoint/2010/main" val="19633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18</a:t>
            </a:fld>
            <a:endParaRPr lang="en-US" dirty="0"/>
          </a:p>
        </p:txBody>
      </p:sp>
    </p:spTree>
    <p:extLst>
      <p:ext uri="{BB962C8B-B14F-4D97-AF65-F5344CB8AC3E}">
        <p14:creationId xmlns:p14="http://schemas.microsoft.com/office/powerpoint/2010/main" val="126866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11/15/2021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63643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9536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74574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750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89013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pPr/>
              <a:t>11/15/2021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11169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pPr/>
              <a:t>11/15/2021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078500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11/15/2021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21406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11/15/2021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74142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754554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05312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11/15/2021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175631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964954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3530384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79186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497762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342551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619699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320974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428863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965576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64559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11/15/2021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976309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3613555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73243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F739138-DCE6-41D2-B2D7-12CFF1E39D7A}" type="datetimeFigureOut">
              <a:rPr lang="en-US" smtClean="0"/>
              <a:t>11/15/2021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02204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616091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FF739138-DCE6-41D2-B2D7-12CFF1E39D7A}"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3808401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47615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11/15/2021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7926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11/15/2021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602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11/15/2021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1801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05728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pPr/>
              <a:t>11/15/2021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36519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44232639"/>
      </p:ext>
    </p:extLst>
  </p:cSld>
  <p:clrMap bg1="dk1" tx1="lt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F739138-DCE6-41D2-B2D7-12CFF1E39D7A}" type="datetimeFigureOut">
              <a:rPr lang="en-US" smtClean="0"/>
              <a:t>11/15/2021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6A42CBA-27AA-44D7-8B4D-4885BCD26918}" type="slidenum">
              <a:rPr lang="en-US" smtClean="0"/>
              <a:t>‹#›</a:t>
            </a:fld>
            <a:endParaRPr lang="en-US" dirty="0"/>
          </a:p>
        </p:txBody>
      </p:sp>
    </p:spTree>
    <p:extLst>
      <p:ext uri="{BB962C8B-B14F-4D97-AF65-F5344CB8AC3E}">
        <p14:creationId xmlns:p14="http://schemas.microsoft.com/office/powerpoint/2010/main" val="11648424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hyperlink" Target="http://2189.cupe.ca/" TargetMode="Externa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5144" y="3925799"/>
            <a:ext cx="10247805" cy="1641490"/>
          </a:xfrm>
        </p:spPr>
        <p:txBody>
          <a:bodyPr>
            <a:normAutofit fontScale="90000"/>
          </a:bodyPr>
          <a:lstStyle/>
          <a:p>
            <a:r>
              <a:rPr lang="en-CA" dirty="0"/>
              <a:t>CUPE Local 2189</a:t>
            </a:r>
            <a:br>
              <a:rPr lang="en-CA" dirty="0"/>
            </a:br>
            <a:r>
              <a:rPr lang="en-CA" sz="3100" dirty="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ea typeface="+mn-ea"/>
                <a:cs typeface="+mn-cs"/>
              </a:rPr>
              <a:t>  YWCA  Toronto</a:t>
            </a:r>
          </a:p>
        </p:txBody>
      </p:sp>
      <p:sp>
        <p:nvSpPr>
          <p:cNvPr id="3" name="Subtitle 2"/>
          <p:cNvSpPr>
            <a:spLocks noGrp="1"/>
          </p:cNvSpPr>
          <p:nvPr>
            <p:ph type="subTitle" idx="1"/>
          </p:nvPr>
        </p:nvSpPr>
        <p:spPr>
          <a:xfrm>
            <a:off x="2448949" y="5382498"/>
            <a:ext cx="9144000" cy="754025"/>
          </a:xfrm>
        </p:spPr>
        <p:txBody>
          <a:bodyPr>
            <a:normAutofit/>
          </a:bodyPr>
          <a:lstStyle/>
          <a:p>
            <a:r>
              <a:rPr lang="en-CA" b="1" dirty="0"/>
              <a:t>Working Together</a:t>
            </a:r>
          </a:p>
        </p:txBody>
      </p:sp>
    </p:spTree>
    <p:extLst>
      <p:ext uri="{BB962C8B-B14F-4D97-AF65-F5344CB8AC3E}">
        <p14:creationId xmlns:p14="http://schemas.microsoft.com/office/powerpoint/2010/main" val="255839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Local Union 2189</a:t>
            </a:r>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416" y="2265857"/>
            <a:ext cx="7440951" cy="4592143"/>
          </a:xfrm>
        </p:spPr>
      </p:pic>
    </p:spTree>
    <p:extLst>
      <p:ext uri="{BB962C8B-B14F-4D97-AF65-F5344CB8AC3E}">
        <p14:creationId xmlns:p14="http://schemas.microsoft.com/office/powerpoint/2010/main" val="232614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4576" y="2566457"/>
            <a:ext cx="9282603" cy="3195747"/>
          </a:xfrm>
          <a:prstGeom prst="rect">
            <a:avLst/>
          </a:prstGeom>
        </p:spPr>
        <p:txBody>
          <a:bodyPr wrap="square">
            <a:spAutoFit/>
          </a:bodyPr>
          <a:lstStyle/>
          <a:p>
            <a:r>
              <a:rPr lang="en-US" sz="1600" dirty="0">
                <a:latin typeface="Verdana" panose="020B0604030504040204" pitchFamily="34" charset="0"/>
                <a:ea typeface="Verdana" panose="020B0604030504040204" pitchFamily="34" charset="0"/>
              </a:rPr>
              <a:t>The union represents all employees covered by a Collective Agreement. However, you must become a member in good standing to fully participate in union activities.</a:t>
            </a:r>
          </a:p>
          <a:p>
            <a:r>
              <a:rPr lang="en-US" sz="1600" dirty="0">
                <a:latin typeface="Verdana" panose="020B0604030504040204" pitchFamily="34" charset="0"/>
                <a:ea typeface="Verdana" panose="020B0604030504040204" pitchFamily="34" charset="0"/>
              </a:rPr>
              <a:t>Members in good standing determine our union’s actions and priorities. </a:t>
            </a:r>
          </a:p>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Although you are a member of the Bargaining Unit (BU), you are not a member of CUPE Local 2189 automatically; you must become a member in good standing by completing the following steps:</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Passing the probation period of employment with the YWCA. </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Attending a membership meeting to be initiated.</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Paying the $1 membership fee. (Waived during Pandemic).</a:t>
            </a:r>
          </a:p>
          <a:p>
            <a:pPr lvl="0">
              <a:spcBef>
                <a:spcPts val="1000"/>
              </a:spcBef>
              <a:buClr>
                <a:srgbClr val="F496CB">
                  <a:lumMod val="75000"/>
                </a:srgbClr>
              </a:buClr>
              <a:buSzPct val="80000"/>
            </a:pPr>
            <a:r>
              <a:rPr lang="en-US" sz="1600" dirty="0">
                <a:solidFill>
                  <a:srgbClr val="FF0000"/>
                </a:solidFill>
                <a:latin typeface="Verdana" panose="020B0604030504040204" pitchFamily="34" charset="0"/>
                <a:ea typeface="Verdana" panose="020B0604030504040204" pitchFamily="34" charset="0"/>
              </a:rPr>
              <a:t> </a:t>
            </a:r>
          </a:p>
        </p:txBody>
      </p:sp>
      <p:sp>
        <p:nvSpPr>
          <p:cNvPr id="6" name="Title 1"/>
          <p:cNvSpPr>
            <a:spLocks noGrp="1"/>
          </p:cNvSpPr>
          <p:nvPr>
            <p:ph type="title"/>
          </p:nvPr>
        </p:nvSpPr>
        <p:spPr>
          <a:xfrm>
            <a:off x="588844" y="462116"/>
            <a:ext cx="8596668" cy="1347019"/>
          </a:xfrm>
        </p:spPr>
        <p:txBody>
          <a:bodyPr>
            <a:normAutofit/>
          </a:bodyPr>
          <a:lstStyle/>
          <a:p>
            <a:r>
              <a:rPr lang="en-US" dirty="0">
                <a:latin typeface="Verdana" panose="020B0604030504040204" pitchFamily="34" charset="0"/>
                <a:ea typeface="Verdana" panose="020B0604030504040204" pitchFamily="34" charset="0"/>
              </a:rPr>
              <a:t>Membership</a:t>
            </a:r>
          </a:p>
        </p:txBody>
      </p:sp>
    </p:spTree>
    <p:extLst>
      <p:ext uri="{BB962C8B-B14F-4D97-AF65-F5344CB8AC3E}">
        <p14:creationId xmlns:p14="http://schemas.microsoft.com/office/powerpoint/2010/main" val="280551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Bylaws</a:t>
            </a:r>
          </a:p>
        </p:txBody>
      </p:sp>
      <p:sp>
        <p:nvSpPr>
          <p:cNvPr id="4" name="Content Placeholder 2"/>
          <p:cNvSpPr>
            <a:spLocks noGrp="1"/>
          </p:cNvSpPr>
          <p:nvPr>
            <p:ph idx="1"/>
          </p:nvPr>
        </p:nvSpPr>
        <p:spPr>
          <a:xfrm>
            <a:off x="1982728" y="2593875"/>
            <a:ext cx="8489560" cy="3720298"/>
          </a:xfrm>
        </p:spPr>
        <p:txBody>
          <a:bodyPr>
            <a:noAutofit/>
          </a:bodyPr>
          <a:lstStyle/>
          <a:p>
            <a:pPr marL="0" indent="0">
              <a:buNone/>
            </a:pPr>
            <a:r>
              <a:rPr lang="en-US" sz="1600" dirty="0">
                <a:latin typeface="Verdana" panose="020B0604030504040204" pitchFamily="34" charset="0"/>
                <a:ea typeface="Verdana" panose="020B0604030504040204" pitchFamily="34" charset="0"/>
              </a:rPr>
              <a:t>What are Bylaws and why does a union have them?</a:t>
            </a:r>
          </a:p>
          <a:p>
            <a:r>
              <a:rPr lang="en-US" sz="1600" dirty="0">
                <a:latin typeface="Verdana" panose="020B0604030504040204" pitchFamily="34" charset="0"/>
                <a:ea typeface="Verdana" panose="020B0604030504040204" pitchFamily="34" charset="0"/>
              </a:rPr>
              <a:t>Bylaws are the governing rules by which the local operates. </a:t>
            </a:r>
          </a:p>
          <a:p>
            <a:pPr lvl="1"/>
            <a:r>
              <a:rPr lang="en-US" sz="1400" dirty="0">
                <a:latin typeface="Verdana" panose="020B0604030504040204" pitchFamily="34" charset="0"/>
                <a:ea typeface="Verdana" panose="020B0604030504040204" pitchFamily="34" charset="0"/>
              </a:rPr>
              <a:t>These are required under CUPE Constitution.	 </a:t>
            </a:r>
          </a:p>
          <a:p>
            <a:r>
              <a:rPr lang="en-US" sz="1600" dirty="0">
                <a:latin typeface="Verdana" panose="020B0604030504040204" pitchFamily="34" charset="0"/>
                <a:ea typeface="Verdana" panose="020B0604030504040204" pitchFamily="34" charset="0"/>
              </a:rPr>
              <a:t>The Bylaws, like the Constitution, were written by members </a:t>
            </a:r>
            <a:r>
              <a:rPr lang="en-US" sz="1600" dirty="0" smtClean="0">
                <a:latin typeface="Verdana" panose="020B0604030504040204" pitchFamily="34" charset="0"/>
                <a:ea typeface="Verdana" panose="020B0604030504040204" pitchFamily="34" charset="0"/>
              </a:rPr>
              <a:t>for </a:t>
            </a:r>
            <a:r>
              <a:rPr lang="en-US" sz="1600" dirty="0">
                <a:latin typeface="Verdana" panose="020B0604030504040204" pitchFamily="34" charset="0"/>
                <a:ea typeface="Verdana" panose="020B0604030504040204" pitchFamily="34" charset="0"/>
              </a:rPr>
              <a:t>members of the local.</a:t>
            </a:r>
          </a:p>
          <a:p>
            <a:pPr lvl="1"/>
            <a:r>
              <a:rPr lang="en-US" sz="1400" dirty="0">
                <a:latin typeface="Verdana" panose="020B0604030504040204" pitchFamily="34" charset="0"/>
                <a:ea typeface="Verdana" panose="020B0604030504040204" pitchFamily="34" charset="0"/>
              </a:rPr>
              <a:t>Any changes to the Bylaws must be in line with the constitution, must be voted on at a membership meeting, and must be approved by CUPE National.</a:t>
            </a:r>
          </a:p>
          <a:p>
            <a:pPr marL="0" indent="0">
              <a:buNone/>
            </a:pPr>
            <a:r>
              <a:rPr lang="en-US" sz="1600" dirty="0">
                <a:latin typeface="Verdana" panose="020B0604030504040204" pitchFamily="34" charset="0"/>
                <a:ea typeface="Verdana" panose="020B0604030504040204" pitchFamily="34" charset="0"/>
              </a:rPr>
              <a:t>How to access the Bylaws?</a:t>
            </a:r>
          </a:p>
          <a:p>
            <a:r>
              <a:rPr lang="en-US" sz="1600" dirty="0">
                <a:latin typeface="Verdana" panose="020B0604030504040204" pitchFamily="34" charset="0"/>
                <a:ea typeface="Verdana" panose="020B0604030504040204" pitchFamily="34" charset="0"/>
              </a:rPr>
              <a:t>On the Local’s website. </a:t>
            </a:r>
          </a:p>
          <a:p>
            <a:r>
              <a:rPr lang="en-US" sz="1600" dirty="0">
                <a:latin typeface="Verdana" panose="020B0604030504040204" pitchFamily="34" charset="0"/>
                <a:ea typeface="Verdana" panose="020B0604030504040204" pitchFamily="34" charset="0"/>
              </a:rPr>
              <a:t>Executive Members.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5872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44" y="462116"/>
            <a:ext cx="8596668" cy="1347019"/>
          </a:xfrm>
        </p:spPr>
        <p:txBody>
          <a:bodyPr>
            <a:normAutofit/>
          </a:bodyPr>
          <a:lstStyle/>
          <a:p>
            <a:r>
              <a:rPr lang="en-US" dirty="0">
                <a:latin typeface="Verdana" panose="020B0604030504040204" pitchFamily="34" charset="0"/>
                <a:ea typeface="Verdana" panose="020B0604030504040204" pitchFamily="34" charset="0"/>
              </a:rPr>
              <a:t>Role of the Executive Team and Stewards</a:t>
            </a:r>
          </a:p>
        </p:txBody>
      </p:sp>
      <p:sp>
        <p:nvSpPr>
          <p:cNvPr id="3" name="Content Placeholder 2"/>
          <p:cNvSpPr>
            <a:spLocks noGrp="1"/>
          </p:cNvSpPr>
          <p:nvPr>
            <p:ph idx="1"/>
          </p:nvPr>
        </p:nvSpPr>
        <p:spPr>
          <a:xfrm>
            <a:off x="1803627" y="2611401"/>
            <a:ext cx="8869789" cy="3814425"/>
          </a:xfrm>
        </p:spPr>
        <p:txBody>
          <a:bodyPr>
            <a:normAutofit/>
          </a:bodyPr>
          <a:lstStyle/>
          <a:p>
            <a:pPr marL="0" indent="0">
              <a:buNone/>
            </a:pPr>
            <a:r>
              <a:rPr lang="en-US" sz="1600" dirty="0">
                <a:latin typeface="Verdana" panose="020B0604030504040204" pitchFamily="34" charset="0"/>
                <a:ea typeface="Verdana" panose="020B0604030504040204" pitchFamily="34" charset="0"/>
              </a:rPr>
              <a:t>The Executive Team is voted in by the membership, and Stewards are appointed by the Executive Team. Together, they:</a:t>
            </a:r>
          </a:p>
          <a:p>
            <a:pPr lvl="1"/>
            <a:r>
              <a:rPr lang="en-US" dirty="0">
                <a:latin typeface="Verdana" panose="020B0604030504040204" pitchFamily="34" charset="0"/>
                <a:ea typeface="Verdana" panose="020B0604030504040204" pitchFamily="34" charset="0"/>
              </a:rPr>
              <a:t>Provide members support with issues with Management.</a:t>
            </a:r>
          </a:p>
          <a:p>
            <a:pPr lvl="1"/>
            <a:r>
              <a:rPr lang="en-US" dirty="0">
                <a:latin typeface="Verdana" panose="020B0604030504040204" pitchFamily="34" charset="0"/>
                <a:ea typeface="Verdana" panose="020B0604030504040204" pitchFamily="34" charset="0"/>
              </a:rPr>
              <a:t>Assist Management in abiding by the Collective Agreement.</a:t>
            </a:r>
          </a:p>
          <a:p>
            <a:pPr lvl="1"/>
            <a:r>
              <a:rPr lang="en-US" dirty="0">
                <a:latin typeface="Verdana" panose="020B0604030504040204" pitchFamily="34" charset="0"/>
                <a:ea typeface="Verdana" panose="020B0604030504040204" pitchFamily="34" charset="0"/>
              </a:rPr>
              <a:t>File grievances on behalf of members.</a:t>
            </a:r>
          </a:p>
          <a:p>
            <a:pPr lvl="1"/>
            <a:r>
              <a:rPr lang="en-US" dirty="0">
                <a:latin typeface="Verdana" panose="020B0604030504040204" pitchFamily="34" charset="0"/>
                <a:ea typeface="Verdana" panose="020B0604030504040204" pitchFamily="34" charset="0"/>
              </a:rPr>
              <a:t>Facilitate membership meetings where union updates are provided.</a:t>
            </a:r>
          </a:p>
          <a:p>
            <a:pPr lvl="1"/>
            <a:r>
              <a:rPr lang="en-US" dirty="0">
                <a:latin typeface="Verdana" panose="020B0604030504040204" pitchFamily="34" charset="0"/>
                <a:ea typeface="Verdana" panose="020B0604030504040204" pitchFamily="34" charset="0"/>
              </a:rPr>
              <a:t>Attend to the day-to-day tasks associated with running a union including reconciling the finances.</a:t>
            </a:r>
          </a:p>
          <a:p>
            <a:pPr lvl="1"/>
            <a:r>
              <a:rPr lang="en-US" dirty="0">
                <a:latin typeface="Verdana" panose="020B0604030504040204" pitchFamily="34" charset="0"/>
                <a:ea typeface="Verdana" panose="020B0604030504040204" pitchFamily="34" charset="0"/>
              </a:rPr>
              <a:t>Abide by the Local’s Bylaws.</a:t>
            </a:r>
          </a:p>
          <a:p>
            <a:pPr lvl="1"/>
            <a:r>
              <a:rPr lang="en-US" dirty="0">
                <a:latin typeface="Verdana" panose="020B0604030504040204" pitchFamily="34" charset="0"/>
                <a:ea typeface="Verdana" panose="020B0604030504040204" pitchFamily="34" charset="0"/>
              </a:rPr>
              <a:t>Provide members the opportunity to attend CUPE education courses.</a:t>
            </a:r>
          </a:p>
          <a:p>
            <a:endParaRPr lang="en-US" dirty="0"/>
          </a:p>
        </p:txBody>
      </p:sp>
    </p:spTree>
    <p:extLst>
      <p:ext uri="{BB962C8B-B14F-4D97-AF65-F5344CB8AC3E}">
        <p14:creationId xmlns:p14="http://schemas.microsoft.com/office/powerpoint/2010/main" val="28017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22" y="562188"/>
            <a:ext cx="9186910" cy="974004"/>
          </a:xfrm>
        </p:spPr>
        <p:txBody>
          <a:bodyPr/>
          <a:lstStyle/>
          <a:p>
            <a:r>
              <a:rPr lang="en-US" dirty="0"/>
              <a:t>What does each member of the Executive Committee do?</a:t>
            </a:r>
          </a:p>
        </p:txBody>
      </p:sp>
      <p:sp>
        <p:nvSpPr>
          <p:cNvPr id="4" name="Content Placeholder 6"/>
          <p:cNvSpPr>
            <a:spLocks noGrp="1"/>
          </p:cNvSpPr>
          <p:nvPr>
            <p:ph idx="1"/>
          </p:nvPr>
        </p:nvSpPr>
        <p:spPr>
          <a:xfrm>
            <a:off x="780050" y="2612644"/>
            <a:ext cx="10677382" cy="3715004"/>
          </a:xfrm>
        </p:spPr>
        <p:txBody>
          <a:bodyPr>
            <a:noAutofit/>
          </a:bodyPr>
          <a:lstStyle/>
          <a:p>
            <a:pPr>
              <a:buFont typeface="Wingdings 3" panose="05040102010807070707" pitchFamily="18" charset="2"/>
              <a:buChar char=""/>
            </a:pPr>
            <a:r>
              <a:rPr lang="en-US" sz="1600" dirty="0">
                <a:latin typeface="Verdana" panose="020B0604030504040204" pitchFamily="34" charset="0"/>
                <a:ea typeface="Verdana" panose="020B0604030504040204" pitchFamily="34" charset="0"/>
              </a:rPr>
              <a:t>The President, Vice President and Grievance Chair address any concerns from the membership and work to find a resolution, whether these are issues between the members themselves or issues with members and management.</a:t>
            </a:r>
          </a:p>
          <a:p>
            <a:pPr>
              <a:buFont typeface="Wingdings 3" panose="05040102010807070707" pitchFamily="18" charset="2"/>
              <a:buChar char=""/>
            </a:pPr>
            <a:r>
              <a:rPr lang="en-US" sz="1600" dirty="0">
                <a:latin typeface="Verdana" panose="020B0604030504040204" pitchFamily="34" charset="0"/>
                <a:ea typeface="Verdana" panose="020B0604030504040204" pitchFamily="34" charset="0"/>
              </a:rPr>
              <a:t>The Secretary Treasurer ensures the overall financial health of the Union. Duties include maintaining the bank balance, paying bills, making and monitoring budget lines, preparing the treasurer’s report.</a:t>
            </a:r>
          </a:p>
          <a:p>
            <a:pPr>
              <a:buFont typeface="Wingdings 3" panose="05040102010807070707" pitchFamily="18" charset="2"/>
              <a:buChar char=""/>
            </a:pPr>
            <a:r>
              <a:rPr lang="en-US" sz="1600" dirty="0">
                <a:latin typeface="Verdana" panose="020B0604030504040204" pitchFamily="34" charset="0"/>
                <a:ea typeface="Verdana" panose="020B0604030504040204" pitchFamily="34" charset="0"/>
              </a:rPr>
              <a:t>The Recording Secretary takes minutes at our meetings, sends out notices to the membership, helps prepare information for meetings and other secretarial duties. </a:t>
            </a:r>
          </a:p>
          <a:p>
            <a:pPr>
              <a:buFont typeface="Wingdings 3" panose="05040102010807070707" pitchFamily="18" charset="2"/>
              <a:buChar char=""/>
            </a:pPr>
            <a:r>
              <a:rPr lang="en-US" sz="1600" dirty="0">
                <a:latin typeface="Verdana" panose="020B0604030504040204" pitchFamily="34" charset="0"/>
                <a:ea typeface="Verdana" panose="020B0604030504040204" pitchFamily="34" charset="0"/>
              </a:rPr>
              <a:t>The President also holds monthly or bi-weekly labour management meetings to discuss job postings, members on probation, proposed changes to the workplace (such as reorganizations, lay-offs, new positions, etc.); basically any issues that come up that need to be addressed between a union member(s) and management.</a:t>
            </a:r>
          </a:p>
          <a:p>
            <a:pPr>
              <a:buFont typeface="Wingdings 3" panose="05040102010807070707" pitchFamily="18" charset="2"/>
              <a:buChar char=""/>
            </a:pP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021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1278"/>
            <a:ext cx="8596668" cy="806245"/>
          </a:xfrm>
        </p:spPr>
        <p:txBody>
          <a:bodyPr/>
          <a:lstStyle/>
          <a:p>
            <a:r>
              <a:rPr lang="en-US" dirty="0">
                <a:latin typeface="Verdana" panose="020B0604030504040204" pitchFamily="34" charset="0"/>
                <a:ea typeface="Verdana" panose="020B0604030504040204" pitchFamily="34" charset="0"/>
              </a:rPr>
              <a:t>Local 2189 Website</a:t>
            </a:r>
          </a:p>
        </p:txBody>
      </p:sp>
      <p:sp>
        <p:nvSpPr>
          <p:cNvPr id="3" name="Content Placeholder 2"/>
          <p:cNvSpPr>
            <a:spLocks noGrp="1"/>
          </p:cNvSpPr>
          <p:nvPr>
            <p:ph idx="1"/>
          </p:nvPr>
        </p:nvSpPr>
        <p:spPr>
          <a:xfrm>
            <a:off x="1664886" y="2669263"/>
            <a:ext cx="8596668" cy="3356152"/>
          </a:xfrm>
        </p:spPr>
        <p:txBody>
          <a:bodyPr>
            <a:normAutofit/>
          </a:bodyPr>
          <a:lstStyle/>
          <a:p>
            <a:pPr marL="0" indent="0">
              <a:buNone/>
            </a:pPr>
            <a:r>
              <a:rPr lang="en-US" sz="1600" dirty="0">
                <a:latin typeface="Verdana" panose="020B0604030504040204" pitchFamily="34" charset="0"/>
                <a:ea typeface="Verdana" panose="020B0604030504040204" pitchFamily="34" charset="0"/>
              </a:rPr>
              <a:t>Local 2189 has its own website </a:t>
            </a:r>
            <a:r>
              <a:rPr lang="en-US" sz="1600" dirty="0">
                <a:latin typeface="Verdana" panose="020B0604030504040204" pitchFamily="34" charset="0"/>
                <a:ea typeface="Verdana" panose="020B0604030504040204" pitchFamily="34" charset="0"/>
                <a:hlinkClick r:id="rId2"/>
              </a:rPr>
              <a:t>http://2189.cupe.ca/</a:t>
            </a:r>
            <a:r>
              <a:rPr lang="en-US" sz="1600" dirty="0">
                <a:latin typeface="Verdana" panose="020B0604030504040204" pitchFamily="34" charset="0"/>
                <a:ea typeface="Verdana" panose="020B0604030504040204" pitchFamily="34" charset="0"/>
              </a:rPr>
              <a:t> and the following can be found online:</a:t>
            </a:r>
          </a:p>
          <a:p>
            <a:pPr lvl="1"/>
            <a:r>
              <a:rPr lang="en-US" dirty="0">
                <a:latin typeface="Verdana" panose="020B0604030504040204" pitchFamily="34" charset="0"/>
                <a:ea typeface="Verdana" panose="020B0604030504040204" pitchFamily="34" charset="0"/>
              </a:rPr>
              <a:t>Current List of Officers including Stewards, Committees and Executive.</a:t>
            </a:r>
          </a:p>
          <a:p>
            <a:pPr lvl="1"/>
            <a:r>
              <a:rPr lang="en-US" dirty="0">
                <a:latin typeface="Verdana" panose="020B0604030504040204" pitchFamily="34" charset="0"/>
                <a:ea typeface="Verdana" panose="020B0604030504040204" pitchFamily="34" charset="0"/>
              </a:rPr>
              <a:t>Collective Agreement April 1, 2018 – March 31, 2021.</a:t>
            </a:r>
          </a:p>
          <a:p>
            <a:pPr lvl="1"/>
            <a:r>
              <a:rPr lang="en-US" dirty="0">
                <a:latin typeface="Verdana" panose="020B0604030504040204" pitchFamily="34" charset="0"/>
                <a:ea typeface="Verdana" panose="020B0604030504040204" pitchFamily="34" charset="0"/>
              </a:rPr>
              <a:t>Local 2189 Bylaws.</a:t>
            </a:r>
          </a:p>
          <a:p>
            <a:pPr lvl="1"/>
            <a:r>
              <a:rPr lang="en-US" dirty="0">
                <a:latin typeface="Verdana" panose="020B0604030504040204" pitchFamily="34" charset="0"/>
                <a:ea typeface="Verdana" panose="020B0604030504040204" pitchFamily="34" charset="0"/>
              </a:rPr>
              <a:t>Links to the CUPE Constitution, CUPE National and CUPE Ontario.</a:t>
            </a:r>
          </a:p>
          <a:p>
            <a:pPr lvl="1"/>
            <a:r>
              <a:rPr lang="en-US" dirty="0">
                <a:latin typeface="Verdana" panose="020B0604030504040204" pitchFamily="34" charset="0"/>
                <a:ea typeface="Verdana" panose="020B0604030504040204" pitchFamily="34" charset="0"/>
              </a:rPr>
              <a:t>CUPE Loop, the local’s newsletter, which provides relevant membership news and other information.</a:t>
            </a:r>
          </a:p>
        </p:txBody>
      </p:sp>
    </p:spTree>
    <p:extLst>
      <p:ext uri="{BB962C8B-B14F-4D97-AF65-F5344CB8AC3E}">
        <p14:creationId xmlns:p14="http://schemas.microsoft.com/office/powerpoint/2010/main" val="140539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74072" y="2693029"/>
            <a:ext cx="8566484" cy="2703304"/>
          </a:xfrm>
          <a:prstGeom prst="rect">
            <a:avLst/>
          </a:prstGeom>
        </p:spPr>
        <p:txBody>
          <a:bodyPr wrap="square">
            <a:spAutoFit/>
          </a:bodyPr>
          <a:lstStyle/>
          <a:p>
            <a:pPr lvl="0">
              <a:spcBef>
                <a:spcPts val="1000"/>
              </a:spcBef>
              <a:buClr>
                <a:srgbClr val="F496CB">
                  <a:lumMod val="75000"/>
                </a:srgbClr>
              </a:buClr>
              <a:buSzPct val="80000"/>
            </a:pPr>
            <a:r>
              <a:rPr lang="en-US" sz="1600" dirty="0">
                <a:solidFill>
                  <a:prstClr val="black">
                    <a:lumMod val="75000"/>
                    <a:lumOff val="25000"/>
                  </a:prstClr>
                </a:solidFill>
                <a:latin typeface="Verdana" panose="020B0604030504040204" pitchFamily="34" charset="0"/>
                <a:ea typeface="Verdana" panose="020B0604030504040204" pitchFamily="34" charset="0"/>
              </a:rPr>
              <a:t>The Stewards’ role is to ensure the Employer is following the Collective Agreement as negotiated. Some reasons to contact a Union Steward are:</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You are meeting with Management where a Union Representative is required.</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You may be in need of an Accommodation.</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The Collective Agreement isn’t being followed.</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You are being treated unfairly.</a:t>
            </a:r>
          </a:p>
          <a:p>
            <a:pPr marL="742950" lvl="1" indent="-28575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Clarification of any other work issues or the Collective.</a:t>
            </a:r>
          </a:p>
        </p:txBody>
      </p:sp>
      <p:sp>
        <p:nvSpPr>
          <p:cNvPr id="7" name="Title 1"/>
          <p:cNvSpPr>
            <a:spLocks noGrp="1"/>
          </p:cNvSpPr>
          <p:nvPr>
            <p:ph type="title"/>
          </p:nvPr>
        </p:nvSpPr>
        <p:spPr>
          <a:xfrm>
            <a:off x="588844" y="462117"/>
            <a:ext cx="8596668" cy="763180"/>
          </a:xfrm>
        </p:spPr>
        <p:txBody>
          <a:bodyPr>
            <a:normAutofit/>
          </a:bodyPr>
          <a:lstStyle/>
          <a:p>
            <a:r>
              <a:rPr lang="en-US" dirty="0">
                <a:latin typeface="Verdana" panose="020B0604030504040204" pitchFamily="34" charset="0"/>
                <a:ea typeface="Verdana" panose="020B0604030504040204" pitchFamily="34" charset="0"/>
              </a:rPr>
              <a:t>Reasons to Contact a Steward</a:t>
            </a:r>
          </a:p>
        </p:txBody>
      </p:sp>
    </p:spTree>
    <p:extLst>
      <p:ext uri="{BB962C8B-B14F-4D97-AF65-F5344CB8AC3E}">
        <p14:creationId xmlns:p14="http://schemas.microsoft.com/office/powerpoint/2010/main" val="244045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Negotiating team</a:t>
            </a:r>
          </a:p>
        </p:txBody>
      </p:sp>
      <p:sp>
        <p:nvSpPr>
          <p:cNvPr id="3" name="Content Placeholder 2"/>
          <p:cNvSpPr>
            <a:spLocks noGrp="1"/>
          </p:cNvSpPr>
          <p:nvPr>
            <p:ph idx="1"/>
          </p:nvPr>
        </p:nvSpPr>
        <p:spPr>
          <a:xfrm>
            <a:off x="1154954" y="2425566"/>
            <a:ext cx="8884195" cy="3594234"/>
          </a:xfrm>
        </p:spPr>
        <p:txBody>
          <a:bodyPr>
            <a:normAutofit fontScale="92500"/>
          </a:bodyPr>
          <a:lstStyle/>
          <a:p>
            <a:r>
              <a:rPr lang="en-US" sz="1600" dirty="0">
                <a:latin typeface="Verdana" panose="020B0604030504040204" pitchFamily="34" charset="0"/>
                <a:ea typeface="Verdana" panose="020B0604030504040204" pitchFamily="34" charset="0"/>
              </a:rPr>
              <a:t>Prior to the end of a Collective Agreement a new Negotiating team is voted in at a Membership Meeting.</a:t>
            </a:r>
          </a:p>
          <a:p>
            <a:r>
              <a:rPr lang="en-US" sz="1600" dirty="0">
                <a:latin typeface="Verdana" panose="020B0604030504040204" pitchFamily="34" charset="0"/>
                <a:ea typeface="Verdana" panose="020B0604030504040204" pitchFamily="34" charset="0"/>
              </a:rPr>
              <a:t>The President is automatically a member of the team.</a:t>
            </a:r>
          </a:p>
          <a:p>
            <a:r>
              <a:rPr lang="en-US" sz="1600" dirty="0">
                <a:latin typeface="Verdana" panose="020B0604030504040204" pitchFamily="34" charset="0"/>
                <a:ea typeface="Verdana" panose="020B0604030504040204" pitchFamily="34" charset="0"/>
              </a:rPr>
              <a:t>The membership nominates and elects an additional two members and an alternate.</a:t>
            </a:r>
          </a:p>
          <a:p>
            <a:r>
              <a:rPr lang="en-US" sz="1600" dirty="0">
                <a:latin typeface="Verdana" panose="020B0604030504040204" pitchFamily="34" charset="0"/>
                <a:ea typeface="Verdana" panose="020B0604030504040204" pitchFamily="34" charset="0"/>
              </a:rPr>
              <a:t>This team is the official Negotiating team for Local 2189. CUPE National, through our National Representative, and the Management of YWCA Toronto are informed.</a:t>
            </a:r>
          </a:p>
          <a:p>
            <a:r>
              <a:rPr lang="en-US" sz="1600" dirty="0">
                <a:latin typeface="Verdana" panose="020B0604030504040204" pitchFamily="34" charset="0"/>
                <a:ea typeface="Verdana" panose="020B0604030504040204" pitchFamily="34" charset="0"/>
              </a:rPr>
              <a:t>The CUPE National Rep along with the Negotiating team and the Negotiating team of the YWCA will set dates to begin the negotiating. Ideally this should begin before the end of the current contract, but often does not. In that case, the contract remains in force until a new one is negotiated and ratified by the membership. </a:t>
            </a:r>
          </a:p>
          <a:p>
            <a:r>
              <a:rPr lang="en-US" sz="1600" dirty="0">
                <a:latin typeface="Verdana" panose="020B0604030504040204" pitchFamily="34" charset="0"/>
                <a:ea typeface="Verdana" panose="020B0604030504040204" pitchFamily="34" charset="0"/>
              </a:rPr>
              <a:t>For more information refer to the PowerPoint titled “The Bargaining Process”.</a:t>
            </a:r>
          </a:p>
        </p:txBody>
      </p:sp>
    </p:spTree>
    <p:extLst>
      <p:ext uri="{BB962C8B-B14F-4D97-AF65-F5344CB8AC3E}">
        <p14:creationId xmlns:p14="http://schemas.microsoft.com/office/powerpoint/2010/main" val="42862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anose="020B0604030504040204" pitchFamily="34" charset="0"/>
                <a:ea typeface="Verdana" panose="020B0604030504040204" pitchFamily="34" charset="0"/>
              </a:rPr>
              <a:t>The Grievance Process</a:t>
            </a:r>
          </a:p>
        </p:txBody>
      </p:sp>
      <p:sp>
        <p:nvSpPr>
          <p:cNvPr id="3" name="Content Placeholder 2"/>
          <p:cNvSpPr>
            <a:spLocks noGrp="1"/>
          </p:cNvSpPr>
          <p:nvPr>
            <p:ph idx="1"/>
          </p:nvPr>
        </p:nvSpPr>
        <p:spPr>
          <a:xfrm>
            <a:off x="1847766" y="2289851"/>
            <a:ext cx="8596668" cy="4174957"/>
          </a:xfrm>
        </p:spPr>
        <p:txBody>
          <a:bodyPr>
            <a:normAutofit/>
          </a:bodyPr>
          <a:lstStyle/>
          <a:p>
            <a:pPr lvl="1"/>
            <a:r>
              <a:rPr lang="en-US" dirty="0">
                <a:latin typeface="Verdana" panose="020B0604030504040204" pitchFamily="34" charset="0"/>
                <a:ea typeface="Verdana" panose="020B0604030504040204" pitchFamily="34" charset="0"/>
              </a:rPr>
              <a:t>When a member is disciplined, or if their rights as identified in a Collective Agreement are violated, the Union proceeds with the grievance process (on behalf of its members).</a:t>
            </a:r>
          </a:p>
          <a:p>
            <a:pPr lvl="1"/>
            <a:r>
              <a:rPr lang="en-US" dirty="0">
                <a:latin typeface="Verdana" panose="020B0604030504040204" pitchFamily="34" charset="0"/>
                <a:ea typeface="Verdana" panose="020B0604030504040204" pitchFamily="34" charset="0"/>
              </a:rPr>
              <a:t>A local executive and/or steward as per member’s request will initiate the grievance process and support the member through all its steps (as identified in the Collective Agreement).</a:t>
            </a:r>
          </a:p>
          <a:p>
            <a:pPr lvl="1"/>
            <a:r>
              <a:rPr lang="en-US" dirty="0">
                <a:latin typeface="Verdana" panose="020B0604030504040204" pitchFamily="34" charset="0"/>
                <a:ea typeface="Verdana" panose="020B0604030504040204" pitchFamily="34" charset="0"/>
              </a:rPr>
              <a:t>If a resolution is not found during this process then the Union has the right to seek resolution either through a mediation or arbitration process.</a:t>
            </a:r>
          </a:p>
          <a:p>
            <a:pPr lvl="1"/>
            <a:r>
              <a:rPr lang="en-US" dirty="0">
                <a:latin typeface="Verdana" panose="020B0604030504040204" pitchFamily="34" charset="0"/>
                <a:ea typeface="Verdana" panose="020B0604030504040204" pitchFamily="34" charset="0"/>
              </a:rPr>
              <a:t>The mediation process involves a mediator who listens to both sides of the argument and tries to find a resolution that is amenable to both parties.</a:t>
            </a:r>
          </a:p>
          <a:p>
            <a:pPr lvl="1"/>
            <a:r>
              <a:rPr lang="en-US" dirty="0">
                <a:latin typeface="Verdana" panose="020B0604030504040204" pitchFamily="34" charset="0"/>
                <a:ea typeface="Verdana" panose="020B0604030504040204" pitchFamily="34" charset="0"/>
              </a:rPr>
              <a:t>The Arbitration process relies on an arbiter to make a ruling which may or may not be amenable to both parties.  </a:t>
            </a:r>
          </a:p>
        </p:txBody>
      </p:sp>
    </p:spTree>
    <p:extLst>
      <p:ext uri="{BB962C8B-B14F-4D97-AF65-F5344CB8AC3E}">
        <p14:creationId xmlns:p14="http://schemas.microsoft.com/office/powerpoint/2010/main" val="216105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Involved</a:t>
            </a:r>
          </a:p>
        </p:txBody>
      </p:sp>
      <p:sp>
        <p:nvSpPr>
          <p:cNvPr id="4" name="Content Placeholder 5"/>
          <p:cNvSpPr>
            <a:spLocks noGrp="1"/>
          </p:cNvSpPr>
          <p:nvPr>
            <p:ph idx="1"/>
          </p:nvPr>
        </p:nvSpPr>
        <p:spPr>
          <a:xfrm>
            <a:off x="1154954" y="2545748"/>
            <a:ext cx="8825659" cy="3845426"/>
          </a:xfrm>
        </p:spPr>
        <p:txBody>
          <a:bodyPr>
            <a:noAutofit/>
          </a:bodyPr>
          <a:lstStyle/>
          <a:p>
            <a:r>
              <a:rPr lang="en-US" sz="1600" dirty="0">
                <a:latin typeface="Verdana" panose="020B0604030504040204" pitchFamily="34" charset="0"/>
                <a:ea typeface="Verdana" panose="020B0604030504040204" pitchFamily="34" charset="0"/>
              </a:rPr>
              <a:t>Attend membership meetings! </a:t>
            </a:r>
          </a:p>
          <a:p>
            <a:r>
              <a:rPr lang="en-US" sz="1600" dirty="0">
                <a:latin typeface="Verdana" panose="020B0604030504040204" pitchFamily="34" charset="0"/>
                <a:ea typeface="Verdana" panose="020B0604030504040204" pitchFamily="34" charset="0"/>
              </a:rPr>
              <a:t>Be social, get to know other members other than your immediate co-workers, what jobs do they do? </a:t>
            </a:r>
          </a:p>
          <a:p>
            <a:r>
              <a:rPr lang="en-US" sz="1600" dirty="0">
                <a:latin typeface="Verdana" panose="020B0604030504040204" pitchFamily="34" charset="0"/>
                <a:ea typeface="Verdana" panose="020B0604030504040204" pitchFamily="34" charset="0"/>
              </a:rPr>
              <a:t>Ask good quality questions.</a:t>
            </a:r>
          </a:p>
          <a:p>
            <a:r>
              <a:rPr lang="en-US" sz="1600" dirty="0">
                <a:latin typeface="Verdana" panose="020B0604030504040204" pitchFamily="34" charset="0"/>
                <a:ea typeface="Verdana" panose="020B0604030504040204" pitchFamily="34" charset="0"/>
              </a:rPr>
              <a:t>Attend workshops offered through CUPE. The Union Executive strongly encourages any member to attend the Introduction to Shop Stewarding. This workshop gives you an overview of what the union is all about. </a:t>
            </a:r>
          </a:p>
          <a:p>
            <a:r>
              <a:rPr lang="en-US" sz="1600" dirty="0">
                <a:latin typeface="Verdana" panose="020B0604030504040204" pitchFamily="34" charset="0"/>
                <a:ea typeface="Verdana" panose="020B0604030504040204" pitchFamily="34" charset="0"/>
              </a:rPr>
              <a:t>Put your name forward to sit on Committees.</a:t>
            </a:r>
          </a:p>
          <a:p>
            <a:r>
              <a:rPr lang="en-US" sz="1600" dirty="0">
                <a:latin typeface="Verdana" panose="020B0604030504040204" pitchFamily="34" charset="0"/>
                <a:ea typeface="Verdana" panose="020B0604030504040204" pitchFamily="34" charset="0"/>
              </a:rPr>
              <a:t>Help keep your co-workers informed. Read and get to know your Collective Agreement. </a:t>
            </a:r>
          </a:p>
          <a:p>
            <a:r>
              <a:rPr lang="en-US" sz="1600" dirty="0">
                <a:latin typeface="Verdana" panose="020B0604030504040204" pitchFamily="34" charset="0"/>
                <a:ea typeface="Verdana" panose="020B0604030504040204" pitchFamily="34" charset="0"/>
              </a:rPr>
              <a:t>How you get involved is entirely up to you. What are you passionate about? What is your comfort level? There are many things you can do!</a:t>
            </a:r>
          </a:p>
          <a:p>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671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Union?</a:t>
            </a:r>
          </a:p>
        </p:txBody>
      </p:sp>
      <p:sp>
        <p:nvSpPr>
          <p:cNvPr id="3" name="Content Placeholder 2"/>
          <p:cNvSpPr>
            <a:spLocks noGrp="1"/>
          </p:cNvSpPr>
          <p:nvPr>
            <p:ph idx="1"/>
          </p:nvPr>
        </p:nvSpPr>
        <p:spPr>
          <a:xfrm>
            <a:off x="1442377" y="2439871"/>
            <a:ext cx="8825659" cy="3416300"/>
          </a:xfrm>
        </p:spPr>
        <p:txBody>
          <a:bodyPr/>
          <a:lstStyle/>
          <a:p>
            <a:r>
              <a:rPr lang="en-US" dirty="0">
                <a:latin typeface="Verdana" panose="020B0604030504040204" pitchFamily="34" charset="0"/>
                <a:ea typeface="Verdana" panose="020B0604030504040204" pitchFamily="34" charset="0"/>
              </a:rPr>
              <a:t>A Union is a group of organized workers who work together to make decisions about conditions affecting their work. Our Union within YWCA Toronto is part of a larger, interconnected organization which is the Canadian Union of Public Employees or CUPE. We ALL work together to secure benefits and rights in the workplace. By definition we are a “Union”.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9207" y="3922776"/>
            <a:ext cx="4572000" cy="2388870"/>
          </a:xfrm>
          <a:prstGeom prst="rect">
            <a:avLst/>
          </a:prstGeom>
        </p:spPr>
      </p:pic>
    </p:spTree>
    <p:extLst>
      <p:ext uri="{BB962C8B-B14F-4D97-AF65-F5344CB8AC3E}">
        <p14:creationId xmlns:p14="http://schemas.microsoft.com/office/powerpoint/2010/main" val="5565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CUPE National</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095" y="2495092"/>
            <a:ext cx="10369810" cy="4362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344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 CUPE</a:t>
            </a:r>
          </a:p>
        </p:txBody>
      </p:sp>
      <p:sp>
        <p:nvSpPr>
          <p:cNvPr id="3" name="Content Placeholder 2"/>
          <p:cNvSpPr>
            <a:spLocks noGrp="1"/>
          </p:cNvSpPr>
          <p:nvPr>
            <p:ph idx="1"/>
          </p:nvPr>
        </p:nvSpPr>
        <p:spPr>
          <a:xfrm>
            <a:off x="1376335" y="2406182"/>
            <a:ext cx="9606090" cy="4086058"/>
          </a:xfrm>
        </p:spPr>
        <p:txBody>
          <a:bodyPr>
            <a:noAutofit/>
          </a:bodyPr>
          <a:lstStyle/>
          <a:p>
            <a:r>
              <a:rPr lang="en-US" sz="1600" dirty="0">
                <a:latin typeface="Verdana" panose="020B0604030504040204" pitchFamily="34" charset="0"/>
                <a:ea typeface="Verdana" panose="020B0604030504040204" pitchFamily="34" charset="0"/>
              </a:rPr>
              <a:t>The Canadian Union of Public Employees is Canada’s largest union, with over 639,000 members across the country.  </a:t>
            </a:r>
          </a:p>
          <a:p>
            <a:r>
              <a:rPr lang="en-US" sz="1600" dirty="0">
                <a:latin typeface="Verdana" panose="020B0604030504040204" pitchFamily="34" charset="0"/>
                <a:ea typeface="Verdana" panose="020B0604030504040204" pitchFamily="34" charset="0"/>
              </a:rPr>
              <a:t>CUPE represents workers in health care, emergency services, education, early learning and child care, municipalities, social services, libraries, utilities, transportation, airlines and more.  </a:t>
            </a:r>
          </a:p>
          <a:p>
            <a:r>
              <a:rPr lang="en-US" sz="1600" dirty="0">
                <a:latin typeface="Verdana" panose="020B0604030504040204" pitchFamily="34" charset="0"/>
                <a:ea typeface="Verdana" panose="020B0604030504040204" pitchFamily="34" charset="0"/>
              </a:rPr>
              <a:t>CUPE is a founding union of the Canadian Labour Congress (CLC), the umbrella organization for the Canadian labour movement. </a:t>
            </a:r>
          </a:p>
          <a:p>
            <a:r>
              <a:rPr lang="en-US" sz="1600" dirty="0">
                <a:latin typeface="Verdana" panose="020B0604030504040204" pitchFamily="34" charset="0"/>
                <a:ea typeface="Verdana" panose="020B0604030504040204" pitchFamily="34" charset="0"/>
              </a:rPr>
              <a:t>More than 60% of our members are women.</a:t>
            </a:r>
          </a:p>
          <a:p>
            <a:r>
              <a:rPr lang="en-US" sz="1600" dirty="0">
                <a:latin typeface="Verdana" panose="020B0604030504040204" pitchFamily="34" charset="0"/>
                <a:ea typeface="Verdana" panose="020B0604030504040204" pitchFamily="34" charset="0"/>
              </a:rPr>
              <a:t>More than 70% of CUPE’s 3,946 are with locals of 100 members or less.</a:t>
            </a:r>
          </a:p>
          <a:p>
            <a:r>
              <a:rPr lang="en-US" sz="1600" dirty="0">
                <a:latin typeface="Verdana" panose="020B0604030504040204" pitchFamily="34" charset="0"/>
                <a:ea typeface="Verdana" panose="020B0604030504040204" pitchFamily="34" charset="0"/>
              </a:rPr>
              <a:t>CUPE has more than 2,363 locals and chartered organizations across the country, ranging in size from 20 to 20,000 members.</a:t>
            </a:r>
          </a:p>
        </p:txBody>
      </p:sp>
    </p:spTree>
    <p:extLst>
      <p:ext uri="{BB962C8B-B14F-4D97-AF65-F5344CB8AC3E}">
        <p14:creationId xmlns:p14="http://schemas.microsoft.com/office/powerpoint/2010/main" val="4190285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 CUPE</a:t>
            </a:r>
          </a:p>
        </p:txBody>
      </p:sp>
      <p:sp>
        <p:nvSpPr>
          <p:cNvPr id="3" name="Content Placeholder 2"/>
          <p:cNvSpPr>
            <a:spLocks noGrp="1"/>
          </p:cNvSpPr>
          <p:nvPr>
            <p:ph idx="1"/>
          </p:nvPr>
        </p:nvSpPr>
        <p:spPr>
          <a:xfrm>
            <a:off x="1154954" y="2271428"/>
            <a:ext cx="9769720" cy="4350754"/>
          </a:xfrm>
        </p:spPr>
        <p:txBody>
          <a:bodyPr>
            <a:noAutofit/>
          </a:bodyPr>
          <a:lstStyle/>
          <a:p>
            <a:r>
              <a:rPr lang="en-US" sz="1600" dirty="0">
                <a:latin typeface="Verdana" panose="020B0604030504040204" pitchFamily="34" charset="0"/>
                <a:ea typeface="Verdana" panose="020B0604030504040204" pitchFamily="34" charset="0"/>
              </a:rPr>
              <a:t>CUPE advocates for workers who deliver the public services people depend on. Our members work in hospitals, schools, municipalities, and many other public spaces.</a:t>
            </a:r>
          </a:p>
          <a:p>
            <a:r>
              <a:rPr lang="en-US" sz="1600" dirty="0">
                <a:latin typeface="Verdana" panose="020B0604030504040204" pitchFamily="34" charset="0"/>
                <a:ea typeface="Verdana" panose="020B0604030504040204" pitchFamily="34" charset="0"/>
              </a:rPr>
              <a:t>We help our members provide the highest level of service by ensuring they are safe and healthy at work, and that they get fair pay and benefits for the services they provide.</a:t>
            </a:r>
          </a:p>
          <a:p>
            <a:r>
              <a:rPr lang="en-US" sz="1600" dirty="0">
                <a:latin typeface="Verdana" panose="020B0604030504040204" pitchFamily="34" charset="0"/>
                <a:ea typeface="Verdana" panose="020B0604030504040204" pitchFamily="34" charset="0"/>
              </a:rPr>
              <a:t>We also advocate for better public services, like improvements to public health care and the to the Canada Pension Plan, that would improve our communities and the lives of </a:t>
            </a:r>
            <a:r>
              <a:rPr lang="en-US" sz="1600" i="1" dirty="0">
                <a:latin typeface="Verdana" panose="020B0604030504040204" pitchFamily="34" charset="0"/>
                <a:ea typeface="Verdana" panose="020B0604030504040204" pitchFamily="34" charset="0"/>
              </a:rPr>
              <a:t>all</a:t>
            </a:r>
            <a:r>
              <a:rPr lang="en-US" sz="1600" dirty="0">
                <a:latin typeface="Verdana" panose="020B0604030504040204" pitchFamily="34" charset="0"/>
                <a:ea typeface="Verdana" panose="020B0604030504040204" pitchFamily="34" charset="0"/>
              </a:rPr>
              <a:t> Canadians.</a:t>
            </a:r>
          </a:p>
          <a:p>
            <a:r>
              <a:rPr lang="en-US" sz="1600" dirty="0">
                <a:latin typeface="Verdana" panose="020B0604030504040204" pitchFamily="34" charset="0"/>
                <a:ea typeface="Verdana" panose="020B0604030504040204" pitchFamily="34" charset="0"/>
              </a:rPr>
              <a:t>CUPE members are governed by the CUPE Constitution, which was written by and for members;</a:t>
            </a:r>
          </a:p>
          <a:p>
            <a:pPr lvl="1"/>
            <a:r>
              <a:rPr lang="en-US" dirty="0">
                <a:latin typeface="Verdana" panose="020B0604030504040204" pitchFamily="34" charset="0"/>
                <a:ea typeface="Verdana" panose="020B0604030504040204" pitchFamily="34" charset="0"/>
              </a:rPr>
              <a:t>There is a process for suggesting amendments to the Constitution, and these get voted on at the biennial CUPE Convention.</a:t>
            </a:r>
          </a:p>
          <a:p>
            <a:r>
              <a:rPr lang="en-US" sz="1600" b="1" dirty="0">
                <a:latin typeface="Verdana" panose="020B0604030504040204" pitchFamily="34" charset="0"/>
                <a:ea typeface="Verdana" panose="020B0604030504040204" pitchFamily="34" charset="0"/>
              </a:rPr>
              <a:t>The National Convention </a:t>
            </a:r>
            <a:r>
              <a:rPr lang="en-US" sz="1600" dirty="0">
                <a:latin typeface="Verdana" panose="020B0604030504040204" pitchFamily="34" charset="0"/>
                <a:ea typeface="Verdana" panose="020B0604030504040204" pitchFamily="34" charset="0"/>
              </a:rPr>
              <a:t>is the supreme authority of CUPE. Every two years, delegates from across the country meet to elect our national officers and executive board, vote on resolutions and policy papers to democratically set the priorities and direction of the union, and guide the work of leaders and staff in the interests of every CUPE member.</a:t>
            </a:r>
          </a:p>
          <a:p>
            <a:endParaRPr lang="en-US" sz="1600" dirty="0"/>
          </a:p>
          <a:p>
            <a:endParaRPr lang="en-US" sz="1600" dirty="0"/>
          </a:p>
        </p:txBody>
      </p:sp>
    </p:spTree>
    <p:extLst>
      <p:ext uri="{BB962C8B-B14F-4D97-AF65-F5344CB8AC3E}">
        <p14:creationId xmlns:p14="http://schemas.microsoft.com/office/powerpoint/2010/main" val="312368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5053" y="2595934"/>
            <a:ext cx="8590547" cy="3195747"/>
          </a:xfrm>
          <a:prstGeom prst="rect">
            <a:avLst/>
          </a:prstGeom>
        </p:spPr>
        <p:txBody>
          <a:bodyPr wrap="square">
            <a:spAutoFit/>
          </a:bodyPr>
          <a:lstStyle/>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Unions allow workers to become united, to mobilize and to come together to negotiate stronger Collective Agreements.</a:t>
            </a:r>
          </a:p>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Unions help make a workplace more fair. </a:t>
            </a:r>
          </a:p>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In a unionized workplace you have a voice and an advocate. </a:t>
            </a:r>
          </a:p>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A union is there to be strong and united and to be there for workers in their struggles.</a:t>
            </a:r>
          </a:p>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Unions do international solidarity work and stand up against human rights violations.  </a:t>
            </a:r>
          </a:p>
          <a:p>
            <a:pPr marL="342900" lvl="0" indent="-342900">
              <a:spcBef>
                <a:spcPts val="1000"/>
              </a:spcBef>
              <a:buClr>
                <a:srgbClr val="F496CB">
                  <a:lumMod val="75000"/>
                </a:srgbClr>
              </a:buClr>
              <a:buSzPct val="80000"/>
              <a:buFont typeface="Wingdings 3" charset="2"/>
              <a:buChar char=""/>
            </a:pPr>
            <a:r>
              <a:rPr lang="en-US" sz="1600" dirty="0">
                <a:solidFill>
                  <a:prstClr val="black">
                    <a:lumMod val="75000"/>
                    <a:lumOff val="25000"/>
                  </a:prstClr>
                </a:solidFill>
                <a:latin typeface="Verdana" panose="020B0604030504040204" pitchFamily="34" charset="0"/>
                <a:ea typeface="Verdana" panose="020B0604030504040204" pitchFamily="34" charset="0"/>
              </a:rPr>
              <a:t>Unions are instrumental in fighting for workers’ right to safety in the workplace. </a:t>
            </a:r>
            <a:endParaRPr lang="en-US" sz="1600" dirty="0">
              <a:solidFill>
                <a:prstClr val="black">
                  <a:lumMod val="75000"/>
                  <a:lumOff val="25000"/>
                </a:prstClr>
              </a:solidFill>
            </a:endParaRPr>
          </a:p>
        </p:txBody>
      </p:sp>
      <p:sp>
        <p:nvSpPr>
          <p:cNvPr id="6" name="Title 1"/>
          <p:cNvSpPr>
            <a:spLocks noGrp="1"/>
          </p:cNvSpPr>
          <p:nvPr>
            <p:ph type="title"/>
          </p:nvPr>
        </p:nvSpPr>
        <p:spPr>
          <a:xfrm>
            <a:off x="543124" y="535269"/>
            <a:ext cx="8596668" cy="763180"/>
          </a:xfrm>
        </p:spPr>
        <p:txBody>
          <a:bodyPr>
            <a:normAutofit/>
          </a:bodyPr>
          <a:lstStyle/>
          <a:p>
            <a:r>
              <a:rPr lang="en-US" dirty="0">
                <a:latin typeface="Verdana" panose="020B0604030504040204" pitchFamily="34" charset="0"/>
                <a:ea typeface="Verdana" panose="020B0604030504040204" pitchFamily="34" charset="0"/>
              </a:rPr>
              <a:t>Benefits of Unions</a:t>
            </a:r>
          </a:p>
        </p:txBody>
      </p:sp>
    </p:spTree>
    <p:extLst>
      <p:ext uri="{BB962C8B-B14F-4D97-AF65-F5344CB8AC3E}">
        <p14:creationId xmlns:p14="http://schemas.microsoft.com/office/powerpoint/2010/main" val="1296158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6245"/>
          </a:xfrm>
        </p:spPr>
        <p:txBody>
          <a:bodyPr/>
          <a:lstStyle/>
          <a:p>
            <a:r>
              <a:rPr lang="en-US" dirty="0">
                <a:latin typeface="Verdana" panose="020B0604030504040204" pitchFamily="34" charset="0"/>
                <a:ea typeface="Verdana" panose="020B0604030504040204" pitchFamily="34" charset="0"/>
              </a:rPr>
              <a:t>Reasons to be Unionized</a:t>
            </a:r>
          </a:p>
        </p:txBody>
      </p:sp>
      <p:sp>
        <p:nvSpPr>
          <p:cNvPr id="3" name="Content Placeholder 2"/>
          <p:cNvSpPr>
            <a:spLocks noGrp="1"/>
          </p:cNvSpPr>
          <p:nvPr>
            <p:ph idx="1"/>
          </p:nvPr>
        </p:nvSpPr>
        <p:spPr>
          <a:xfrm>
            <a:off x="1921880" y="2528815"/>
            <a:ext cx="8596668" cy="3881610"/>
          </a:xfrm>
        </p:spPr>
        <p:txBody>
          <a:bodyPr>
            <a:normAutofit lnSpcReduction="10000"/>
          </a:bodyPr>
          <a:lstStyle/>
          <a:p>
            <a:r>
              <a:rPr lang="en-US" sz="1600" dirty="0">
                <a:latin typeface="Verdana" panose="020B0604030504040204" pitchFamily="34" charset="0"/>
                <a:ea typeface="Verdana" panose="020B0604030504040204" pitchFamily="34" charset="0"/>
                <a:cs typeface="Calibri" panose="020F0502020204030204" pitchFamily="34" charset="0"/>
              </a:rPr>
              <a:t>Unions are empowered by Labour laws, which are laws that deal with health and safety, human rights, and employment standards that give the union rights in the workplace.</a:t>
            </a:r>
          </a:p>
          <a:p>
            <a:r>
              <a:rPr lang="en-US" sz="1600" dirty="0">
                <a:latin typeface="Verdana" panose="020B0604030504040204" pitchFamily="34" charset="0"/>
                <a:ea typeface="Verdana" panose="020B0604030504040204" pitchFamily="34" charset="0"/>
                <a:cs typeface="Calibri" panose="020F0502020204030204" pitchFamily="34" charset="0"/>
              </a:rPr>
              <a:t>Also, the local’s Collective Agreement gives members additional rights in the workplace around the following;</a:t>
            </a:r>
          </a:p>
          <a:p>
            <a:pPr lvl="1"/>
            <a:r>
              <a:rPr lang="en-US" dirty="0">
                <a:latin typeface="Verdana" panose="020B0604030504040204" pitchFamily="34" charset="0"/>
                <a:ea typeface="Verdana" panose="020B0604030504040204" pitchFamily="34" charset="0"/>
                <a:cs typeface="Calibri" panose="020F0502020204030204" pitchFamily="34" charset="0"/>
              </a:rPr>
              <a:t>Job security (job posting protocols, classification and wage rates, seniority/layoffs and recalls) </a:t>
            </a:r>
          </a:p>
          <a:p>
            <a:pPr lvl="1"/>
            <a:r>
              <a:rPr lang="en-US" dirty="0">
                <a:latin typeface="Verdana" panose="020B0604030504040204" pitchFamily="34" charset="0"/>
                <a:ea typeface="Verdana" panose="020B0604030504040204" pitchFamily="34" charset="0"/>
                <a:cs typeface="Calibri" panose="020F0502020204030204" pitchFamily="34" charset="0"/>
              </a:rPr>
              <a:t>Earnings (compensation pay grid, annual economic adjustments, overtime rates)</a:t>
            </a:r>
          </a:p>
          <a:p>
            <a:pPr lvl="1"/>
            <a:r>
              <a:rPr lang="en-US" dirty="0">
                <a:latin typeface="Verdana" panose="020B0604030504040204" pitchFamily="34" charset="0"/>
                <a:ea typeface="Verdana" panose="020B0604030504040204" pitchFamily="34" charset="0"/>
                <a:cs typeface="Calibri" panose="020F0502020204030204" pitchFamily="34" charset="0"/>
              </a:rPr>
              <a:t>Pension and benefits (accruement of vacation time/sick time, services and monetary rates for extended health benefits)</a:t>
            </a:r>
          </a:p>
          <a:p>
            <a:pPr lvl="1"/>
            <a:r>
              <a:rPr lang="en-US" dirty="0">
                <a:latin typeface="Verdana" panose="020B0604030504040204" pitchFamily="34" charset="0"/>
                <a:ea typeface="Verdana" panose="020B0604030504040204" pitchFamily="34" charset="0"/>
                <a:cs typeface="Calibri" panose="020F0502020204030204" pitchFamily="34" charset="0"/>
              </a:rPr>
              <a:t>Right to be represented and protected by the Union (start a grievance process) </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66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3058"/>
          </a:xfrm>
        </p:spPr>
        <p:txBody>
          <a:bodyPr/>
          <a:lstStyle/>
          <a:p>
            <a:r>
              <a:rPr lang="en-US" dirty="0">
                <a:latin typeface="Verdana" panose="020B0604030504040204" pitchFamily="34" charset="0"/>
                <a:ea typeface="Verdana" panose="020B0604030504040204" pitchFamily="34" charset="0"/>
              </a:rPr>
              <a:t>Role of the Union</a:t>
            </a:r>
          </a:p>
        </p:txBody>
      </p:sp>
      <p:sp>
        <p:nvSpPr>
          <p:cNvPr id="3" name="Content Placeholder 2"/>
          <p:cNvSpPr>
            <a:spLocks noGrp="1"/>
          </p:cNvSpPr>
          <p:nvPr>
            <p:ph idx="1"/>
          </p:nvPr>
        </p:nvSpPr>
        <p:spPr>
          <a:xfrm>
            <a:off x="1567670" y="2392411"/>
            <a:ext cx="10069271" cy="4301959"/>
          </a:xfrm>
        </p:spPr>
        <p:txBody>
          <a:bodyPr>
            <a:normAutofit fontScale="55000" lnSpcReduction="20000"/>
          </a:bodyPr>
          <a:lstStyle/>
          <a:p>
            <a:pPr marL="0" indent="0">
              <a:buNone/>
            </a:pPr>
            <a:r>
              <a:rPr lang="en-US" sz="2900" dirty="0">
                <a:solidFill>
                  <a:prstClr val="black">
                    <a:lumMod val="75000"/>
                    <a:lumOff val="25000"/>
                  </a:prstClr>
                </a:solidFill>
                <a:latin typeface="Verdana" panose="020B0604030504040204" pitchFamily="34" charset="0"/>
                <a:ea typeface="Verdana" panose="020B0604030504040204" pitchFamily="34" charset="0"/>
              </a:rPr>
              <a:t>Unions represent employees whose positions are covered by a Collective Agreement.</a:t>
            </a:r>
          </a:p>
          <a:p>
            <a:pPr marL="0" indent="0">
              <a:buNone/>
            </a:pPr>
            <a:r>
              <a:rPr lang="en-US" sz="2900" dirty="0">
                <a:latin typeface="Verdana" panose="020B0604030504040204" pitchFamily="34" charset="0"/>
                <a:ea typeface="Verdana" panose="020B0604030504040204" pitchFamily="34" charset="0"/>
              </a:rPr>
              <a:t>The union negotiates a Collective Agreement with the employer and represents employees when the Collective Agreement has been violated.</a:t>
            </a:r>
          </a:p>
          <a:p>
            <a:pPr marL="0" indent="0">
              <a:buNone/>
            </a:pPr>
            <a:r>
              <a:rPr lang="en-US" sz="2900" dirty="0">
                <a:solidFill>
                  <a:prstClr val="black">
                    <a:lumMod val="75000"/>
                    <a:lumOff val="25000"/>
                  </a:prstClr>
                </a:solidFill>
                <a:latin typeface="Verdana" panose="020B0604030504040204" pitchFamily="34" charset="0"/>
                <a:ea typeface="Verdana" panose="020B0604030504040204" pitchFamily="34" charset="0"/>
              </a:rPr>
              <a:t>Collective </a:t>
            </a:r>
            <a:r>
              <a:rPr lang="en-US" sz="2900" dirty="0">
                <a:latin typeface="Verdana" panose="020B0604030504040204" pitchFamily="34" charset="0"/>
                <a:ea typeface="Verdana" panose="020B0604030504040204" pitchFamily="34" charset="0"/>
              </a:rPr>
              <a:t>Agreements govern employees’ wages, benefits and working conditions.</a:t>
            </a:r>
          </a:p>
          <a:p>
            <a:pPr marL="0" indent="0">
              <a:buNone/>
            </a:pPr>
            <a:r>
              <a:rPr lang="en-US" sz="2900" dirty="0">
                <a:latin typeface="Verdana" panose="020B0604030504040204" pitchFamily="34" charset="0"/>
                <a:ea typeface="Verdana" panose="020B0604030504040204" pitchFamily="34" charset="0"/>
              </a:rPr>
              <a:t>If you work in a unionized environment, you have to pay union dues. These dues go to the union to support its work. Your employer automatically sends your dues to the union.</a:t>
            </a:r>
          </a:p>
          <a:p>
            <a:pPr marL="0" indent="0">
              <a:buNone/>
            </a:pPr>
            <a:r>
              <a:rPr lang="en-US" sz="2900" dirty="0">
                <a:latin typeface="Verdana" panose="020B0604030504040204" pitchFamily="34" charset="0"/>
                <a:ea typeface="Verdana" panose="020B0604030504040204" pitchFamily="34" charset="0"/>
              </a:rPr>
              <a:t>The role of the Union is:</a:t>
            </a:r>
          </a:p>
          <a:p>
            <a:pPr lvl="1"/>
            <a:r>
              <a:rPr lang="en-US" sz="2900" dirty="0">
                <a:latin typeface="Verdana" panose="020B0604030504040204" pitchFamily="34" charset="0"/>
                <a:ea typeface="Verdana" panose="020B0604030504040204" pitchFamily="34" charset="0"/>
              </a:rPr>
              <a:t>To ensure that the Collective Agreement is being followed and adhered to by both management (employer) and union members.</a:t>
            </a:r>
          </a:p>
          <a:p>
            <a:pPr lvl="1"/>
            <a:r>
              <a:rPr lang="en-US" sz="2900" dirty="0">
                <a:latin typeface="Verdana" panose="020B0604030504040204" pitchFamily="34" charset="0"/>
                <a:ea typeface="Verdana" panose="020B0604030504040204" pitchFamily="34" charset="0"/>
              </a:rPr>
              <a:t>To represent members during the discipline/grievance process.</a:t>
            </a:r>
          </a:p>
          <a:p>
            <a:pPr lvl="1"/>
            <a:r>
              <a:rPr lang="en-US" sz="2900" dirty="0">
                <a:latin typeface="Verdana" panose="020B0604030504040204" pitchFamily="34" charset="0"/>
                <a:ea typeface="Verdana" panose="020B0604030504040204" pitchFamily="34" charset="0"/>
              </a:rPr>
              <a:t>To support members during investigation meetings either requested by the member or management.</a:t>
            </a:r>
          </a:p>
          <a:p>
            <a:pPr lvl="1"/>
            <a:r>
              <a:rPr lang="en-US" sz="2900" dirty="0">
                <a:latin typeface="Verdana" panose="020B0604030504040204" pitchFamily="34" charset="0"/>
                <a:ea typeface="Verdana" panose="020B0604030504040204" pitchFamily="34" charset="0"/>
              </a:rPr>
              <a:t>To engage members, provide training, and to assist them with understanding their rights under the Collective Agreement.</a:t>
            </a:r>
          </a:p>
          <a:p>
            <a:pPr lvl="1"/>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610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75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75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75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75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322" y="635340"/>
            <a:ext cx="8761413" cy="706964"/>
          </a:xfrm>
        </p:spPr>
        <p:txBody>
          <a:bodyPr/>
          <a:lstStyle/>
          <a:p>
            <a:r>
              <a:rPr lang="en-US" dirty="0">
                <a:latin typeface="Verdana" panose="020B0604030504040204" pitchFamily="34" charset="0"/>
                <a:ea typeface="Verdana" panose="020B0604030504040204" pitchFamily="34" charset="0"/>
              </a:rPr>
              <a:t>CUPE</a:t>
            </a:r>
            <a:r>
              <a:rPr lang="en-US" dirty="0"/>
              <a:t> Local 2189</a:t>
            </a:r>
          </a:p>
        </p:txBody>
      </p:sp>
      <p:sp>
        <p:nvSpPr>
          <p:cNvPr id="3" name="Content Placeholder 2"/>
          <p:cNvSpPr>
            <a:spLocks noGrp="1"/>
          </p:cNvSpPr>
          <p:nvPr>
            <p:ph idx="1"/>
          </p:nvPr>
        </p:nvSpPr>
        <p:spPr>
          <a:xfrm>
            <a:off x="1886474" y="2709378"/>
            <a:ext cx="8825659" cy="3416300"/>
          </a:xfrm>
        </p:spPr>
        <p:txBody>
          <a:bodyPr>
            <a:normAutofit/>
          </a:bodyPr>
          <a:lstStyle/>
          <a:p>
            <a:r>
              <a:rPr lang="en-US" sz="1600" dirty="0">
                <a:latin typeface="Verdana" panose="020B0604030504040204" pitchFamily="34" charset="0"/>
                <a:ea typeface="Verdana" panose="020B0604030504040204" pitchFamily="34" charset="0"/>
              </a:rPr>
              <a:t>Local 2189 is made up of the bargaining unit members of YWCA Toronto.</a:t>
            </a:r>
          </a:p>
          <a:p>
            <a:pPr marL="347663" indent="-347663"/>
            <a:r>
              <a:rPr lang="en-US" sz="1600" dirty="0">
                <a:latin typeface="Verdana" panose="020B0604030504040204" pitchFamily="34" charset="0"/>
                <a:ea typeface="Verdana" panose="020B0604030504040204" pitchFamily="34" charset="0"/>
              </a:rPr>
              <a:t>Our local is led by an executive board/committee, as required for all locals as per the CUPE Constitution. Our local executive consists of the positions below and those members who have been voted in to these roles. It is made up of the following members:</a:t>
            </a:r>
          </a:p>
          <a:p>
            <a:pPr lvl="1"/>
            <a:r>
              <a:rPr lang="en-US" dirty="0">
                <a:latin typeface="Verdana" panose="020B0604030504040204" pitchFamily="34" charset="0"/>
                <a:ea typeface="Verdana" panose="020B0604030504040204" pitchFamily="34" charset="0"/>
              </a:rPr>
              <a:t>Qaiser Khan – President</a:t>
            </a:r>
          </a:p>
          <a:p>
            <a:pPr lvl="1"/>
            <a:r>
              <a:rPr lang="en-US" dirty="0">
                <a:latin typeface="Verdana" panose="020B0604030504040204" pitchFamily="34" charset="0"/>
                <a:ea typeface="Verdana" panose="020B0604030504040204" pitchFamily="34" charset="0"/>
              </a:rPr>
              <a:t>Sanna Toelke – Vice President</a:t>
            </a:r>
          </a:p>
          <a:p>
            <a:pPr lvl="1"/>
            <a:r>
              <a:rPr lang="en-US" dirty="0">
                <a:latin typeface="Verdana" panose="020B0604030504040204" pitchFamily="34" charset="0"/>
                <a:ea typeface="Verdana" panose="020B0604030504040204" pitchFamily="34" charset="0"/>
              </a:rPr>
              <a:t>Amanda Kinna – Secretary Treasurer</a:t>
            </a:r>
          </a:p>
          <a:p>
            <a:pPr lvl="1"/>
            <a:r>
              <a:rPr lang="en-US" dirty="0">
                <a:latin typeface="Verdana" panose="020B0604030504040204" pitchFamily="34" charset="0"/>
                <a:ea typeface="Verdana" panose="020B0604030504040204" pitchFamily="34" charset="0"/>
              </a:rPr>
              <a:t>Bethany Jolliffe – Recording Secretary</a:t>
            </a:r>
          </a:p>
          <a:p>
            <a:pPr lvl="1"/>
            <a:r>
              <a:rPr lang="en-US" dirty="0">
                <a:latin typeface="Verdana" panose="020B0604030504040204" pitchFamily="34" charset="0"/>
                <a:ea typeface="Verdana" panose="020B0604030504040204" pitchFamily="34" charset="0"/>
              </a:rPr>
              <a:t>Vacant – Grievance Chair </a:t>
            </a:r>
          </a:p>
          <a:p>
            <a:endParaRPr lang="en-US" dirty="0"/>
          </a:p>
        </p:txBody>
      </p:sp>
    </p:spTree>
    <p:extLst>
      <p:ext uri="{BB962C8B-B14F-4D97-AF65-F5344CB8AC3E}">
        <p14:creationId xmlns:p14="http://schemas.microsoft.com/office/powerpoint/2010/main" val="299162530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pth">
  <a:themeElements>
    <a:clrScheme name="Depth">
      <a:dk1>
        <a:sysClr val="windowText" lastClr="000000"/>
      </a:dk1>
      <a:lt1>
        <a:sysClr val="window" lastClr="FFFFFF"/>
      </a:lt1>
      <a:dk2>
        <a:srgbClr val="454551"/>
      </a:dk2>
      <a:lt2>
        <a:srgbClr val="F2ACD2"/>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3016C5A4-E631-4977-A608-ACFB47552625}"/>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11703</TotalTime>
  <Words>1897</Words>
  <Application>Microsoft Office PowerPoint</Application>
  <PresentationFormat>Widescreen</PresentationFormat>
  <Paragraphs>123</Paragraphs>
  <Slides>19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Century Gothic</vt:lpstr>
      <vt:lpstr>Corbel</vt:lpstr>
      <vt:lpstr>Verdana</vt:lpstr>
      <vt:lpstr>Wingdings 3</vt:lpstr>
      <vt:lpstr>Depth</vt:lpstr>
      <vt:lpstr>Ion Boardroom</vt:lpstr>
      <vt:lpstr>CUPE Local 2189   YWCA  Toronto</vt:lpstr>
      <vt:lpstr>What is a Union?</vt:lpstr>
      <vt:lpstr>Structure of CUPE National</vt:lpstr>
      <vt:lpstr>Information on CUPE</vt:lpstr>
      <vt:lpstr>Information on CUPE</vt:lpstr>
      <vt:lpstr>Benefits of Unions</vt:lpstr>
      <vt:lpstr>Reasons to be Unionized</vt:lpstr>
      <vt:lpstr>Role of the Union</vt:lpstr>
      <vt:lpstr>CUPE Local 2189</vt:lpstr>
      <vt:lpstr>Structure of Local Union 2189</vt:lpstr>
      <vt:lpstr>Membership</vt:lpstr>
      <vt:lpstr>What are Bylaws</vt:lpstr>
      <vt:lpstr>Role of the Executive Team and Stewards</vt:lpstr>
      <vt:lpstr>What does each member of the Executive Committee do?</vt:lpstr>
      <vt:lpstr>Local 2189 Website</vt:lpstr>
      <vt:lpstr>Reasons to Contact a Steward</vt:lpstr>
      <vt:lpstr>The Negotiating team</vt:lpstr>
      <vt:lpstr>The Grievance Process</vt:lpstr>
      <vt:lpstr>Getting Involved</vt:lpstr>
    </vt:vector>
  </TitlesOfParts>
  <Company>City of Guelph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McDonald</dc:creator>
  <cp:lastModifiedBy>Qaiser Khan</cp:lastModifiedBy>
  <cp:revision>158</cp:revision>
  <cp:lastPrinted>2019-12-12T12:45:09Z</cp:lastPrinted>
  <dcterms:created xsi:type="dcterms:W3CDTF">2019-09-01T01:02:46Z</dcterms:created>
  <dcterms:modified xsi:type="dcterms:W3CDTF">2021-11-16T03:51:48Z</dcterms:modified>
</cp:coreProperties>
</file>